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6858000" cy="10553700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Webdings" pitchFamily="18" charset="2"/>
        <a:ea typeface="ＭＳ 明朝" pitchFamily="17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Webdings" pitchFamily="18" charset="2"/>
        <a:ea typeface="ＭＳ 明朝" pitchFamily="17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Webdings" pitchFamily="18" charset="2"/>
        <a:ea typeface="ＭＳ 明朝" pitchFamily="17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Webdings" pitchFamily="18" charset="2"/>
        <a:ea typeface="ＭＳ 明朝" pitchFamily="17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Webdings" pitchFamily="18" charset="2"/>
        <a:ea typeface="ＭＳ 明朝" pitchFamily="17" charset="-128"/>
        <a:cs typeface="+mn-cs"/>
      </a:defRPr>
    </a:lvl5pPr>
    <a:lvl6pPr marL="2286000" algn="l" defTabSz="914400" rtl="0" eaLnBrk="1" latinLnBrk="0" hangingPunct="1">
      <a:defRPr kumimoji="1" sz="1100" kern="1200">
        <a:solidFill>
          <a:schemeClr val="tx1"/>
        </a:solidFill>
        <a:latin typeface="Webdings" pitchFamily="18" charset="2"/>
        <a:ea typeface="ＭＳ 明朝" pitchFamily="17" charset="-128"/>
        <a:cs typeface="+mn-cs"/>
      </a:defRPr>
    </a:lvl6pPr>
    <a:lvl7pPr marL="2743200" algn="l" defTabSz="914400" rtl="0" eaLnBrk="1" latinLnBrk="0" hangingPunct="1">
      <a:defRPr kumimoji="1" sz="1100" kern="1200">
        <a:solidFill>
          <a:schemeClr val="tx1"/>
        </a:solidFill>
        <a:latin typeface="Webdings" pitchFamily="18" charset="2"/>
        <a:ea typeface="ＭＳ 明朝" pitchFamily="17" charset="-128"/>
        <a:cs typeface="+mn-cs"/>
      </a:defRPr>
    </a:lvl7pPr>
    <a:lvl8pPr marL="3200400" algn="l" defTabSz="914400" rtl="0" eaLnBrk="1" latinLnBrk="0" hangingPunct="1">
      <a:defRPr kumimoji="1" sz="1100" kern="1200">
        <a:solidFill>
          <a:schemeClr val="tx1"/>
        </a:solidFill>
        <a:latin typeface="Webdings" pitchFamily="18" charset="2"/>
        <a:ea typeface="ＭＳ 明朝" pitchFamily="17" charset="-128"/>
        <a:cs typeface="+mn-cs"/>
      </a:defRPr>
    </a:lvl8pPr>
    <a:lvl9pPr marL="3657600" algn="l" defTabSz="914400" rtl="0" eaLnBrk="1" latinLnBrk="0" hangingPunct="1">
      <a:defRPr kumimoji="1" sz="1100" kern="1200">
        <a:solidFill>
          <a:schemeClr val="tx1"/>
        </a:solidFill>
        <a:latin typeface="Webdings" pitchFamily="18" charset="2"/>
        <a:ea typeface="ＭＳ 明朝" pitchFamily="17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78" userDrawn="1">
          <p15:clr>
            <a:srgbClr val="A4A3A4"/>
          </p15:clr>
        </p15:guide>
        <p15:guide id="2" orient="horz" pos="5002" userDrawn="1">
          <p15:clr>
            <a:srgbClr val="A4A3A4"/>
          </p15:clr>
        </p15:guide>
        <p15:guide id="3" orient="horz" pos="5819" userDrawn="1">
          <p15:clr>
            <a:srgbClr val="A4A3A4"/>
          </p15:clr>
        </p15:guide>
        <p15:guide id="4" orient="horz" pos="2281" userDrawn="1">
          <p15:clr>
            <a:srgbClr val="A4A3A4"/>
          </p15:clr>
        </p15:guide>
        <p15:guide id="5" orient="horz" pos="6136">
          <p15:clr>
            <a:srgbClr val="A4A3A4"/>
          </p15:clr>
        </p15:guide>
        <p15:guide id="6" orient="horz" pos="6454">
          <p15:clr>
            <a:srgbClr val="A4A3A4"/>
          </p15:clr>
        </p15:guide>
        <p15:guide id="7" pos="4065">
          <p15:clr>
            <a:srgbClr val="A4A3A4"/>
          </p15:clr>
        </p15:guide>
        <p15:guide id="8" pos="240">
          <p15:clr>
            <a:srgbClr val="A4A3A4"/>
          </p15:clr>
        </p15:guide>
        <p15:guide id="9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由佳里 比嘉" initials="由佳里" lastIdx="1" clrIdx="0">
    <p:extLst>
      <p:ext uri="{19B8F6BF-5375-455C-9EA6-DF929625EA0E}">
        <p15:presenceInfo xmlns:p15="http://schemas.microsoft.com/office/powerpoint/2012/main" userId="5c5e7c6a5c23b07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CC00"/>
    <a:srgbClr val="006600"/>
    <a:srgbClr val="800000"/>
    <a:srgbClr val="FF3399"/>
    <a:srgbClr val="FFFFCC"/>
    <a:srgbClr val="FF9900"/>
    <a:srgbClr val="9966FF"/>
    <a:srgbClr val="0099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0" autoAdjust="0"/>
    <p:restoredTop sz="97359" autoAdjust="0"/>
  </p:normalViewPr>
  <p:slideViewPr>
    <p:cSldViewPr>
      <p:cViewPr varScale="1">
        <p:scale>
          <a:sx n="45" d="100"/>
          <a:sy n="45" d="100"/>
        </p:scale>
        <p:origin x="2461" y="55"/>
      </p:cViewPr>
      <p:guideLst>
        <p:guide orient="horz" pos="3778"/>
        <p:guide orient="horz" pos="5002"/>
        <p:guide orient="horz" pos="5819"/>
        <p:guide orient="horz" pos="2281"/>
        <p:guide orient="horz" pos="6136"/>
        <p:guide orient="horz" pos="6454"/>
        <p:guide pos="4065"/>
        <p:guide pos="240"/>
        <p:guide pos="216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85797" cy="5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18" tIns="46860" rIns="93718" bIns="46860" numCol="1" anchor="t" anchorCtr="0" compatLnSpc="1">
            <a:prstTxWarp prst="textNoShape">
              <a:avLst/>
            </a:prstTxWarp>
          </a:bodyPr>
          <a:lstStyle>
            <a:lvl1pPr defTabSz="928766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368" y="2"/>
            <a:ext cx="2985796" cy="5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18" tIns="46860" rIns="93718" bIns="46860" numCol="1" anchor="t" anchorCtr="0" compatLnSpc="1">
            <a:prstTxWarp prst="textNoShape">
              <a:avLst/>
            </a:prstTxWarp>
          </a:bodyPr>
          <a:lstStyle>
            <a:lvl1pPr algn="r" defTabSz="928766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518663"/>
            <a:ext cx="2985797" cy="5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18" tIns="46860" rIns="93718" bIns="46860" numCol="1" anchor="b" anchorCtr="0" compatLnSpc="1">
            <a:prstTxWarp prst="textNoShape">
              <a:avLst/>
            </a:prstTxWarp>
          </a:bodyPr>
          <a:lstStyle>
            <a:lvl1pPr defTabSz="928766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368" y="9518663"/>
            <a:ext cx="2985796" cy="5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18" tIns="46860" rIns="93718" bIns="46860" numCol="1" anchor="b" anchorCtr="0" compatLnSpc="1">
            <a:prstTxWarp prst="textNoShape">
              <a:avLst/>
            </a:prstTxWarp>
          </a:bodyPr>
          <a:lstStyle>
            <a:lvl1pPr algn="r" defTabSz="928766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4E1D3AF-1F52-4F89-B64C-87AF8E3A72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972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2"/>
            <a:ext cx="2985797" cy="5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18" tIns="46860" rIns="93718" bIns="46860" numCol="1" anchor="t" anchorCtr="0" compatLnSpc="1">
            <a:prstTxWarp prst="textNoShape">
              <a:avLst/>
            </a:prstTxWarp>
          </a:bodyPr>
          <a:lstStyle>
            <a:lvl1pPr defTabSz="928766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368" y="2"/>
            <a:ext cx="2985796" cy="5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18" tIns="46860" rIns="93718" bIns="46860" numCol="1" anchor="t" anchorCtr="0" compatLnSpc="1">
            <a:prstTxWarp prst="textNoShape">
              <a:avLst/>
            </a:prstTxWarp>
          </a:bodyPr>
          <a:lstStyle>
            <a:lvl1pPr algn="r" defTabSz="928766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8850" y="752475"/>
            <a:ext cx="2438400" cy="3756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117" y="4759333"/>
            <a:ext cx="5051937" cy="4510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18" tIns="46860" rIns="93718" bIns="468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518663"/>
            <a:ext cx="2985797" cy="5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18" tIns="46860" rIns="93718" bIns="46860" numCol="1" anchor="b" anchorCtr="0" compatLnSpc="1">
            <a:prstTxWarp prst="textNoShape">
              <a:avLst/>
            </a:prstTxWarp>
          </a:bodyPr>
          <a:lstStyle>
            <a:lvl1pPr defTabSz="928766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368" y="9518663"/>
            <a:ext cx="2985796" cy="5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18" tIns="46860" rIns="93718" bIns="46860" numCol="1" anchor="b" anchorCtr="0" compatLnSpc="1">
            <a:prstTxWarp prst="textNoShape">
              <a:avLst/>
            </a:prstTxWarp>
          </a:bodyPr>
          <a:lstStyle>
            <a:lvl1pPr algn="r" defTabSz="928766">
              <a:defRPr sz="120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C6C731A-404D-4AA0-BF79-222716D64E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8153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278188"/>
            <a:ext cx="5829300" cy="226218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980113"/>
            <a:ext cx="4800600" cy="26971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73FCF-CDE0-4D21-A51E-1124486810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489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911F1-79E8-48DA-A2CF-C6F6688285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851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938213"/>
            <a:ext cx="1457325" cy="84423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938213"/>
            <a:ext cx="4219575" cy="84423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7CAD0-BEE9-4B26-B842-FA5F4E7993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495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C8452-4527-40C7-B25A-F81CDA2887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250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781800"/>
            <a:ext cx="5829300" cy="20955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473575"/>
            <a:ext cx="5829300" cy="23082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1A69C-F580-4145-9A0C-B34230794B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876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3049588"/>
            <a:ext cx="2838450" cy="6330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3049588"/>
            <a:ext cx="2838450" cy="6330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6B5FE-5E34-4E52-8EC3-66901208BE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9666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22275"/>
            <a:ext cx="6172200" cy="17589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62200"/>
            <a:ext cx="3030538" cy="984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346450"/>
            <a:ext cx="3030538" cy="60817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362200"/>
            <a:ext cx="3030537" cy="984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346450"/>
            <a:ext cx="3030537" cy="60817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44C2A-CE65-4285-B0C6-BAFCF9D26B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477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6AC70-87E3-4092-B893-E6BA31903A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13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F4C6C-ACBD-4DE2-8BE7-EA291B8E53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857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20688"/>
            <a:ext cx="2255838" cy="1787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420688"/>
            <a:ext cx="3833812" cy="90074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208213"/>
            <a:ext cx="2255838" cy="721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85DD-435F-46A1-B668-7DD2EBAB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08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7388225"/>
            <a:ext cx="4114800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942975"/>
            <a:ext cx="4114800" cy="63325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8259763"/>
            <a:ext cx="4114800" cy="1238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E20B1-D7FB-4195-BFF6-944AB3F59C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3635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938213"/>
            <a:ext cx="5829300" cy="175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3049588"/>
            <a:ext cx="5829300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615488"/>
            <a:ext cx="142875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615488"/>
            <a:ext cx="217170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615488"/>
            <a:ext cx="142875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D6F96DA8-E80F-48A3-ACB2-FD57F9F4EF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">
            <a:extLst>
              <a:ext uri="{FF2B5EF4-FFF2-40B4-BE49-F238E27FC236}">
                <a16:creationId xmlns:a16="http://schemas.microsoft.com/office/drawing/2014/main" id="{7F04C1A7-3B76-4867-A1DE-ECC601CB6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069" y="6707163"/>
            <a:ext cx="633628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900" dirty="0">
                <a:ea typeface="ＭＳ Ｐ明朝" charset="-128"/>
              </a:rPr>
              <a:t>日本創造学会著作賞は応募基準を満たし、適正な応募手続きによりエントリーされた著作を対象に、学会賞委員会で厳正な審査を行います。</a:t>
            </a:r>
          </a:p>
        </p:txBody>
      </p:sp>
      <p:sp>
        <p:nvSpPr>
          <p:cNvPr id="4" name="Text Box 42">
            <a:extLst>
              <a:ext uri="{FF2B5EF4-FFF2-40B4-BE49-F238E27FC236}">
                <a16:creationId xmlns:a16="http://schemas.microsoft.com/office/drawing/2014/main" id="{0CFF4039-1F4B-4273-9148-C3D01AC4B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06" y="382628"/>
            <a:ext cx="580320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>
                <a:ea typeface="HG明朝E" pitchFamily="17" charset="-128"/>
              </a:rPr>
              <a:t>日本創造学会第</a:t>
            </a:r>
            <a:r>
              <a:rPr lang="en-US" altLang="ja-JP" sz="2000" dirty="0">
                <a:ea typeface="HG明朝E" pitchFamily="17" charset="-128"/>
              </a:rPr>
              <a:t>10</a:t>
            </a:r>
            <a:r>
              <a:rPr lang="ja-JP" altLang="en-US" sz="2000" dirty="0">
                <a:ea typeface="HG明朝E" pitchFamily="17" charset="-128"/>
              </a:rPr>
              <a:t>回著作賞エントリーフォーム</a:t>
            </a:r>
            <a:endParaRPr lang="en-US" altLang="ja-JP" sz="2000" dirty="0">
              <a:ea typeface="HG明朝E" pitchFamily="17" charset="-128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>
                <a:ea typeface="HG明朝E" pitchFamily="17" charset="-128"/>
              </a:rPr>
              <a:t>（</a:t>
            </a:r>
            <a:r>
              <a:rPr lang="en-US" altLang="ja-JP" sz="1600" dirty="0">
                <a:ea typeface="HG明朝E" pitchFamily="17" charset="-128"/>
              </a:rPr>
              <a:t>2023</a:t>
            </a:r>
            <a:r>
              <a:rPr lang="ja-JP" altLang="en-US" sz="1600" dirty="0">
                <a:ea typeface="HG明朝E" pitchFamily="17" charset="-128"/>
              </a:rPr>
              <a:t>年－</a:t>
            </a:r>
            <a:r>
              <a:rPr lang="en-US" altLang="ja-JP" sz="1600" dirty="0">
                <a:ea typeface="HG明朝E" pitchFamily="17" charset="-128"/>
              </a:rPr>
              <a:t>2024</a:t>
            </a:r>
            <a:r>
              <a:rPr lang="ja-JP" altLang="en-US" sz="1600" dirty="0">
                <a:ea typeface="HG明朝E" pitchFamily="17" charset="-128"/>
              </a:rPr>
              <a:t>年出版著作用）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37587C3D-7F43-485F-BB64-5DE75B74B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615" y="1460426"/>
            <a:ext cx="6408737" cy="50405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900"/>
          </a:p>
        </p:txBody>
      </p:sp>
      <p:sp>
        <p:nvSpPr>
          <p:cNvPr id="6" name="Text Box 44">
            <a:extLst>
              <a:ext uri="{FF2B5EF4-FFF2-40B4-BE49-F238E27FC236}">
                <a16:creationId xmlns:a16="http://schemas.microsoft.com/office/drawing/2014/main" id="{28AB415A-CC86-492F-847B-861EF48EF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6" y="1631752"/>
            <a:ext cx="2387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/>
              <a:t>氏名</a:t>
            </a:r>
          </a:p>
        </p:txBody>
      </p:sp>
      <p:sp>
        <p:nvSpPr>
          <p:cNvPr id="8" name="Line 46">
            <a:extLst>
              <a:ext uri="{FF2B5EF4-FFF2-40B4-BE49-F238E27FC236}">
                <a16:creationId xmlns:a16="http://schemas.microsoft.com/office/drawing/2014/main" id="{9466D03E-9CDE-4883-BA7A-56A29D2C0D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2506" y="1906389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2D246C63-C4F9-4E0B-8FFE-9BB032577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894" y="1631752"/>
            <a:ext cx="352901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所属</a:t>
            </a:r>
          </a:p>
        </p:txBody>
      </p:sp>
      <p:sp>
        <p:nvSpPr>
          <p:cNvPr id="10" name="Line 48">
            <a:extLst>
              <a:ext uri="{FF2B5EF4-FFF2-40B4-BE49-F238E27FC236}">
                <a16:creationId xmlns:a16="http://schemas.microsoft.com/office/drawing/2014/main" id="{3688E302-A972-4082-9806-C29034CA79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6331" y="1906389"/>
            <a:ext cx="3457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" name="Text Box 49">
            <a:extLst>
              <a:ext uri="{FF2B5EF4-FFF2-40B4-BE49-F238E27FC236}">
                <a16:creationId xmlns:a16="http://schemas.microsoft.com/office/drawing/2014/main" id="{36849176-C0AB-4556-BFD3-C74C8AFDC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6" y="2468538"/>
            <a:ext cx="25209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ja-JP" altLang="ja-JP" sz="1200"/>
          </a:p>
        </p:txBody>
      </p:sp>
      <p:sp>
        <p:nvSpPr>
          <p:cNvPr id="12" name="Text Box 52">
            <a:extLst>
              <a:ext uri="{FF2B5EF4-FFF2-40B4-BE49-F238E27FC236}">
                <a16:creationId xmlns:a16="http://schemas.microsoft.com/office/drawing/2014/main" id="{5BE7700D-9578-4532-8E52-B5AE1C9F1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069" y="1952427"/>
            <a:ext cx="568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いずれかに○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/>
              <a:t>（単著　</a:t>
            </a:r>
            <a:r>
              <a:rPr lang="en-US" altLang="ja-JP" sz="1100" dirty="0"/>
              <a:t>/</a:t>
            </a:r>
            <a:r>
              <a:rPr lang="ja-JP" altLang="en-US" sz="1100" dirty="0"/>
              <a:t>　共著　</a:t>
            </a:r>
            <a:r>
              <a:rPr lang="en-US" altLang="ja-JP" sz="1100" dirty="0"/>
              <a:t>/</a:t>
            </a:r>
            <a:r>
              <a:rPr lang="ja-JP" altLang="en-US" sz="1100" dirty="0"/>
              <a:t>　編著　</a:t>
            </a:r>
            <a:r>
              <a:rPr lang="en-US" altLang="ja-JP" sz="1100" dirty="0"/>
              <a:t>/</a:t>
            </a:r>
            <a:r>
              <a:rPr lang="ja-JP" altLang="en-US" sz="1100" dirty="0"/>
              <a:t>　監修　</a:t>
            </a:r>
            <a:r>
              <a:rPr lang="en-US" altLang="ja-JP" sz="1100" dirty="0"/>
              <a:t>/</a:t>
            </a:r>
            <a:r>
              <a:rPr lang="ja-JP" altLang="en-US" sz="1100" dirty="0"/>
              <a:t>　翻訳）</a:t>
            </a:r>
          </a:p>
        </p:txBody>
      </p:sp>
      <p:sp>
        <p:nvSpPr>
          <p:cNvPr id="13" name="Text Box 53">
            <a:extLst>
              <a:ext uri="{FF2B5EF4-FFF2-40B4-BE49-F238E27FC236}">
                <a16:creationId xmlns:a16="http://schemas.microsoft.com/office/drawing/2014/main" id="{658CE523-AEC4-4585-867E-8386B02A2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444" y="2532038"/>
            <a:ext cx="2286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/>
              <a:t>書名</a:t>
            </a:r>
          </a:p>
        </p:txBody>
      </p:sp>
      <p:sp>
        <p:nvSpPr>
          <p:cNvPr id="14" name="Line 54">
            <a:extLst>
              <a:ext uri="{FF2B5EF4-FFF2-40B4-BE49-F238E27FC236}">
                <a16:creationId xmlns:a16="http://schemas.microsoft.com/office/drawing/2014/main" id="{07AF55B7-2CBD-49D2-9F7D-E7A6554D7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106" y="2900586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" name="Text Box 55">
            <a:extLst>
              <a:ext uri="{FF2B5EF4-FFF2-40B4-BE49-F238E27FC236}">
                <a16:creationId xmlns:a16="http://schemas.microsoft.com/office/drawing/2014/main" id="{5417554D-3B11-4363-BF21-BD54B8EE3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894" y="2019101"/>
            <a:ext cx="35290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住　所</a:t>
            </a:r>
          </a:p>
        </p:txBody>
      </p:sp>
      <p:sp>
        <p:nvSpPr>
          <p:cNvPr id="16" name="Line 56">
            <a:extLst>
              <a:ext uri="{FF2B5EF4-FFF2-40B4-BE49-F238E27FC236}">
                <a16:creationId xmlns:a16="http://schemas.microsoft.com/office/drawing/2014/main" id="{A10CFFAE-28B1-43DF-94D2-20061D25F8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6331" y="2258814"/>
            <a:ext cx="352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" name="Line 57">
            <a:extLst>
              <a:ext uri="{FF2B5EF4-FFF2-40B4-BE49-F238E27FC236}">
                <a16:creationId xmlns:a16="http://schemas.microsoft.com/office/drawing/2014/main" id="{7844770A-CE2D-479E-B6B8-105D8F783C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6331" y="2603475"/>
            <a:ext cx="352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" name="Text Box 58">
            <a:extLst>
              <a:ext uri="{FF2B5EF4-FFF2-40B4-BE49-F238E27FC236}">
                <a16:creationId xmlns:a16="http://schemas.microsoft.com/office/drawing/2014/main" id="{3ED3C957-C12A-4125-B3BD-F9250302D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894" y="2324522"/>
            <a:ext cx="35926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電　話</a:t>
            </a:r>
          </a:p>
        </p:txBody>
      </p:sp>
      <p:sp>
        <p:nvSpPr>
          <p:cNvPr id="19" name="Text Box 59">
            <a:extLst>
              <a:ext uri="{FF2B5EF4-FFF2-40B4-BE49-F238E27FC236}">
                <a16:creationId xmlns:a16="http://schemas.microsoft.com/office/drawing/2014/main" id="{BF278E44-E457-4DF2-9854-3AD76CFE5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8856" y="2368079"/>
            <a:ext cx="10080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/>
              <a:t>（　　　　　　　）</a:t>
            </a:r>
          </a:p>
        </p:txBody>
      </p:sp>
      <p:sp>
        <p:nvSpPr>
          <p:cNvPr id="20" name="Text Box 60">
            <a:extLst>
              <a:ext uri="{FF2B5EF4-FFF2-40B4-BE49-F238E27FC236}">
                <a16:creationId xmlns:a16="http://schemas.microsoft.com/office/drawing/2014/main" id="{C28EB314-0889-408C-9D6C-53E76F474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4894" y="2656111"/>
            <a:ext cx="10080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/>
              <a:t>E-mail</a:t>
            </a:r>
          </a:p>
        </p:txBody>
      </p:sp>
      <p:sp>
        <p:nvSpPr>
          <p:cNvPr id="21" name="Line 61">
            <a:extLst>
              <a:ext uri="{FF2B5EF4-FFF2-40B4-BE49-F238E27FC236}">
                <a16:creationId xmlns:a16="http://schemas.microsoft.com/office/drawing/2014/main" id="{22062B49-2355-448A-840F-0FCF9C471C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96331" y="2900586"/>
            <a:ext cx="352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" name="Text Box 62">
            <a:extLst>
              <a:ext uri="{FF2B5EF4-FFF2-40B4-BE49-F238E27FC236}">
                <a16:creationId xmlns:a16="http://schemas.microsoft.com/office/drawing/2014/main" id="{D8810BBC-5BE3-49BC-A666-24AB2EF8E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781" y="2684562"/>
            <a:ext cx="10080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/>
              <a:t>＠</a:t>
            </a:r>
          </a:p>
        </p:txBody>
      </p:sp>
      <p:sp>
        <p:nvSpPr>
          <p:cNvPr id="23" name="Text Box 63">
            <a:extLst>
              <a:ext uri="{FF2B5EF4-FFF2-40B4-BE49-F238E27FC236}">
                <a16:creationId xmlns:a16="http://schemas.microsoft.com/office/drawing/2014/main" id="{E9181E52-8A06-4825-9AA5-68ABADF27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069" y="2960663"/>
            <a:ext cx="10080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出版年月日</a:t>
            </a:r>
          </a:p>
        </p:txBody>
      </p:sp>
      <p:sp>
        <p:nvSpPr>
          <p:cNvPr id="24" name="Line 64">
            <a:extLst>
              <a:ext uri="{FF2B5EF4-FFF2-40B4-BE49-F238E27FC236}">
                <a16:creationId xmlns:a16="http://schemas.microsoft.com/office/drawing/2014/main" id="{0A8B5681-5582-41B9-98F6-FC47CD373BC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2506" y="3246413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" name="Text Box 65">
            <a:extLst>
              <a:ext uri="{FF2B5EF4-FFF2-40B4-BE49-F238E27FC236}">
                <a16:creationId xmlns:a16="http://schemas.microsoft.com/office/drawing/2014/main" id="{92388FBA-C242-4979-AF25-5A02D3681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9131" y="2960663"/>
            <a:ext cx="1800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/>
              <a:t>２０　　　年　　月　　日</a:t>
            </a:r>
          </a:p>
        </p:txBody>
      </p:sp>
      <p:sp>
        <p:nvSpPr>
          <p:cNvPr id="26" name="Text Box 67">
            <a:extLst>
              <a:ext uri="{FF2B5EF4-FFF2-40B4-BE49-F238E27FC236}">
                <a16:creationId xmlns:a16="http://schemas.microsoft.com/office/drawing/2014/main" id="{1D866778-8ECD-42C2-898C-90ED5118A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7918" y="2960663"/>
            <a:ext cx="35196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/>
              <a:t>出版社名　</a:t>
            </a:r>
          </a:p>
        </p:txBody>
      </p:sp>
      <p:sp>
        <p:nvSpPr>
          <p:cNvPr id="27" name="Line 68">
            <a:extLst>
              <a:ext uri="{FF2B5EF4-FFF2-40B4-BE49-F238E27FC236}">
                <a16:creationId xmlns:a16="http://schemas.microsoft.com/office/drawing/2014/main" id="{FB9B0777-855F-4F20-BE85-8BFF023625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0944" y="3246413"/>
            <a:ext cx="345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" name="Rectangle 70">
            <a:extLst>
              <a:ext uri="{FF2B5EF4-FFF2-40B4-BE49-F238E27FC236}">
                <a16:creationId xmlns:a16="http://schemas.microsoft.com/office/drawing/2014/main" id="{57B81A96-AC5B-4210-860A-E97E0A06D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506" y="3780334"/>
            <a:ext cx="6192838" cy="2504628"/>
          </a:xfrm>
          <a:prstGeom prst="rect">
            <a:avLst/>
          </a:prstGeom>
          <a:noFill/>
          <a:ln w="57150">
            <a:solidFill>
              <a:srgbClr val="C0C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900">
              <a:solidFill>
                <a:schemeClr val="accent1"/>
              </a:solidFill>
            </a:endParaRPr>
          </a:p>
        </p:txBody>
      </p:sp>
      <p:sp>
        <p:nvSpPr>
          <p:cNvPr id="29" name="Text Box 69">
            <a:extLst>
              <a:ext uri="{FF2B5EF4-FFF2-40B4-BE49-F238E27FC236}">
                <a16:creationId xmlns:a16="http://schemas.microsoft.com/office/drawing/2014/main" id="{C4B2E13B-76B1-443A-B61A-387F5D8A0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391" y="3850085"/>
            <a:ext cx="604951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200" dirty="0"/>
              <a:t>著作推薦の理由：</a:t>
            </a:r>
          </a:p>
        </p:txBody>
      </p:sp>
      <p:sp>
        <p:nvSpPr>
          <p:cNvPr id="34" name="テキスト ボックス 38">
            <a:extLst>
              <a:ext uri="{FF2B5EF4-FFF2-40B4-BE49-F238E27FC236}">
                <a16:creationId xmlns:a16="http://schemas.microsoft.com/office/drawing/2014/main" id="{1FF6F6E4-285C-4FBB-8835-BEB132F017DF}"/>
              </a:ext>
            </a:extLst>
          </p:cNvPr>
          <p:cNvSpPr txBox="1"/>
          <p:nvPr/>
        </p:nvSpPr>
        <p:spPr>
          <a:xfrm>
            <a:off x="286469" y="3401988"/>
            <a:ext cx="344328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sz="19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r>
              <a:rPr lang="ja-JP" altLang="en-US" sz="1200" dirty="0">
                <a:latin typeface="+mj-ea"/>
                <a:ea typeface="+mj-ea"/>
              </a:rPr>
              <a:t>応募部門　　一つに</a:t>
            </a:r>
            <a:r>
              <a:rPr lang="ja-JP" altLang="en-US" sz="1200" dirty="0">
                <a:ea typeface="ＭＳ Ｐゴシック" pitchFamily="50" charset="-128"/>
              </a:rPr>
              <a:t>○　　（学術部門　</a:t>
            </a:r>
            <a:r>
              <a:rPr lang="en-US" altLang="ja-JP" sz="1200" dirty="0">
                <a:ea typeface="ＭＳ Ｐゴシック" pitchFamily="50" charset="-128"/>
              </a:rPr>
              <a:t>/</a:t>
            </a:r>
            <a:r>
              <a:rPr lang="ja-JP" altLang="en-US" sz="1200" dirty="0">
                <a:ea typeface="ＭＳ Ｐゴシック" pitchFamily="50" charset="-128"/>
              </a:rPr>
              <a:t>　啓蒙部門）</a:t>
            </a:r>
            <a:endParaRPr lang="ja-JP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5999952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ebdings" pitchFamily="18" charset="2"/>
            <a:ea typeface="ＭＳ 明朝" pitchFamily="1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Webdings" pitchFamily="18" charset="2"/>
            <a:ea typeface="ＭＳ 明朝" pitchFamily="17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18714</TotalTime>
  <Words>101</Words>
  <Application>Microsoft Office PowerPoint</Application>
  <PresentationFormat>ユーザー設定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HG明朝E</vt:lpstr>
      <vt:lpstr>ＭＳ Ｐゴシック</vt:lpstr>
      <vt:lpstr>ＭＳ Ｐ明朝</vt:lpstr>
      <vt:lpstr>Times New Roman</vt:lpstr>
      <vt:lpstr>Webdings</vt:lpstr>
      <vt:lpstr>標準デザイン</vt:lpstr>
      <vt:lpstr>PowerPoint プレゼンテーション</vt:lpstr>
    </vt:vector>
  </TitlesOfParts>
  <Company>ＦＭユーザ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ＦＭＶユーザ</dc:creator>
  <cp:lastModifiedBy>由佳里 比嘉</cp:lastModifiedBy>
  <cp:revision>1335</cp:revision>
  <cp:lastPrinted>2012-09-15T06:27:53Z</cp:lastPrinted>
  <dcterms:created xsi:type="dcterms:W3CDTF">2000-01-20T06:08:10Z</dcterms:created>
  <dcterms:modified xsi:type="dcterms:W3CDTF">2024-12-17T01:35:09Z</dcterms:modified>
</cp:coreProperties>
</file>